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64" r:id="rId3"/>
    <p:sldId id="295" r:id="rId4"/>
    <p:sldId id="451" r:id="rId5"/>
    <p:sldId id="453" r:id="rId6"/>
    <p:sldId id="454" r:id="rId7"/>
    <p:sldId id="450" r:id="rId8"/>
    <p:sldId id="432" r:id="rId9"/>
    <p:sldId id="433" r:id="rId10"/>
    <p:sldId id="434" r:id="rId11"/>
    <p:sldId id="437" r:id="rId12"/>
    <p:sldId id="435" r:id="rId13"/>
    <p:sldId id="439" r:id="rId14"/>
    <p:sldId id="438" r:id="rId15"/>
    <p:sldId id="440" r:id="rId16"/>
    <p:sldId id="441" r:id="rId17"/>
    <p:sldId id="442" r:id="rId18"/>
    <p:sldId id="430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CB9"/>
    <a:srgbClr val="0064FF"/>
    <a:srgbClr val="E7E7E7"/>
    <a:srgbClr val="FDE2CB"/>
    <a:srgbClr val="FCD6B6"/>
    <a:srgbClr val="FABA86"/>
    <a:srgbClr val="F9B073"/>
    <a:srgbClr val="B0CA7C"/>
    <a:srgbClr val="F9AB6B"/>
    <a:srgbClr val="FA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 autoAdjust="0"/>
    <p:restoredTop sz="94249" autoAdjust="0"/>
  </p:normalViewPr>
  <p:slideViewPr>
    <p:cSldViewPr snapToObjects="1"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6"/>
    </p:cViewPr>
  </p:outlineViewPr>
  <p:notesTextViewPr>
    <p:cViewPr>
      <p:scale>
        <a:sx n="125" d="100"/>
        <a:sy n="125" d="100"/>
      </p:scale>
      <p:origin x="0" y="-12"/>
    </p:cViewPr>
  </p:notesTextViewPr>
  <p:notesViewPr>
    <p:cSldViewPr snapToObjects="1">
      <p:cViewPr varScale="1">
        <p:scale>
          <a:sx n="61" d="100"/>
          <a:sy n="61" d="100"/>
        </p:scale>
        <p:origin x="-168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DA80-2945-4F5A-BE18-00EA5FD1BBB3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7A21C-CB19-4671-AED8-D20320CF7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36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7008-8E94-4BE3-85A4-DBB55C91822D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6913C-23B8-4992-AD31-197833DF1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5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3922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47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5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99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3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1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64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533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6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1800" b="0" i="0" dirty="0">
              <a:solidFill>
                <a:srgbClr val="000000"/>
              </a:solidFill>
              <a:effectLst/>
              <a:latin typeface="YhblpwAdvP697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448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6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9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7081"/>
            <a:ext cx="4040188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77989"/>
            <a:ext cx="4040188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57081"/>
            <a:ext cx="4041775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77989"/>
            <a:ext cx="4041775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3008313" cy="10669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516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59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52600"/>
            <a:ext cx="2057400" cy="4373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52600"/>
            <a:ext cx="6019800" cy="4373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FPT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91002D-DF87-4FB9-865C-A76CFCC7B8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C6FA-7C93-468E-A575-EDCD81EEFF70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nen 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ocup nam dai.wm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27" y="6467412"/>
            <a:ext cx="6400800" cy="40785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FPT University 2025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F1FFC-C151-4ABD-8AD1-CE75123F0C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192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hdr="0" dt="0"/>
  <p:txStyles>
    <p:titleStyle>
      <a:lvl1pPr algn="r" defTabSz="457200" rtl="0" eaLnBrk="1" fontAlgn="base" hangingPunct="1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ocup nam 1.w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611"/>
            <a:ext cx="7433926" cy="4800599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" y="77108"/>
            <a:ext cx="6181725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FPT EDUCATION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69127" y="2081617"/>
            <a:ext cx="63093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Overview of sensor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4400" b="1" cap="all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05200" y="4217792"/>
            <a:ext cx="2362200" cy="851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Version 3.0</a:t>
            </a:r>
          </a:p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 descr="logo FPT.wm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5105400"/>
            <a:ext cx="1676400" cy="1007962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711C0B90-7F11-4CF1-8ED1-CEE002FE7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201514"/>
            <a:ext cx="2362200" cy="851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08/08/2025</a:t>
            </a:r>
          </a:p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Sound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985D-713C-40BB-A875-3CA83799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0150"/>
            <a:ext cx="7969738" cy="42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5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Sound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B8B9A-686A-4200-8315-58FB28AA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00" y="1347887"/>
            <a:ext cx="2286000" cy="186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FF130-C684-4BDF-B552-41A8E2C4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0" y="3494138"/>
            <a:ext cx="7725279" cy="294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59A07-B3AA-4844-ABD5-5782835C5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590" y="1301884"/>
            <a:ext cx="2725809" cy="19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D19FD2-E703-4CFA-B8A9-79784CEF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51459"/>
            <a:ext cx="4450129" cy="4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43B28-DA9D-455A-ACB7-3F2CE6FB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7" y="2067393"/>
            <a:ext cx="3276600" cy="2741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90A3-BD46-4735-8500-46DCBDAC7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983" y="4716349"/>
            <a:ext cx="3743847" cy="1714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490911-5CCB-4D4B-9A1F-8198B0312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21" y="1747603"/>
            <a:ext cx="2362530" cy="3362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77155F-F746-4387-A958-FAB41E2A8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770" y="1930612"/>
            <a:ext cx="221963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0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Ultranic</a:t>
            </a:r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Distance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40DA0-B282-4332-AD4B-F157805B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4" y="1942684"/>
            <a:ext cx="5955126" cy="2432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BB9FB-93BB-4219-8106-23433EF5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352575"/>
            <a:ext cx="787827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5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PIR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ảm Biến Thân Nhiệt Chuyển Động PIR HC-SR501">
            <a:extLst>
              <a:ext uri="{FF2B5EF4-FFF2-40B4-BE49-F238E27FC236}">
                <a16:creationId xmlns:a16="http://schemas.microsoft.com/office/drawing/2014/main" id="{DA06380D-B600-497F-A3C2-2234714B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4" y="193061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CF9A9-1201-4914-9C2D-34210E24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87" y="1284281"/>
            <a:ext cx="5106113" cy="3772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6B08A-626E-4353-BCBC-68D593C10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4" y="4412173"/>
            <a:ext cx="3990892" cy="18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ảm Biến Khí Gas (LPG/CO/CH4) MQ-2">
            <a:extLst>
              <a:ext uri="{FF2B5EF4-FFF2-40B4-BE49-F238E27FC236}">
                <a16:creationId xmlns:a16="http://schemas.microsoft.com/office/drawing/2014/main" id="{B739FBAB-17F9-4D5B-B770-0F3E5E93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0" y="1957116"/>
            <a:ext cx="1883200" cy="18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ảm Biến Khí Gas (LPG/CO/CH4) MQ-2">
            <a:extLst>
              <a:ext uri="{FF2B5EF4-FFF2-40B4-BE49-F238E27FC236}">
                <a16:creationId xmlns:a16="http://schemas.microsoft.com/office/drawing/2014/main" id="{99880345-4D60-4F2A-A217-C3608D34D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38" y="1558010"/>
            <a:ext cx="5359649" cy="24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s-sensor">
            <a:extLst>
              <a:ext uri="{FF2B5EF4-FFF2-40B4-BE49-F238E27FC236}">
                <a16:creationId xmlns:a16="http://schemas.microsoft.com/office/drawing/2014/main" id="{684E82F2-9E4E-470D-8E0B-B6D29F27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32898"/>
            <a:ext cx="69056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2701-FC09-43D2-9F25-86E1477F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THANK YOU</a:t>
            </a:r>
          </a:p>
        </p:txBody>
      </p:sp>
      <p:pic>
        <p:nvPicPr>
          <p:cNvPr id="1026" name="Picture 2" descr="Bộ kit học tập IoT sử dụng Arduino Uno R3 và Shield Ethernet W5100">
            <a:extLst>
              <a:ext uri="{FF2B5EF4-FFF2-40B4-BE49-F238E27FC236}">
                <a16:creationId xmlns:a16="http://schemas.microsoft.com/office/drawing/2014/main" id="{00A2BF06-EB9B-4C3F-BFCD-B158061F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12138"/>
            <a:ext cx="5943600" cy="50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0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0" y="1119901"/>
            <a:ext cx="5943600" cy="535415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85800" y="1212324"/>
            <a:ext cx="5257800" cy="375501"/>
          </a:xfrm>
          <a:prstGeom prst="rect">
            <a:avLst/>
          </a:prstGeom>
        </p:spPr>
        <p:txBody>
          <a:bodyPr vert="horz" wrap="square" lIns="0" tIns="6109" rIns="0" bIns="0" rtlCol="0">
            <a:spAutoFit/>
          </a:bodyPr>
          <a:lstStyle/>
          <a:p>
            <a:pPr marL="6109">
              <a:spcBef>
                <a:spcPts val="48"/>
              </a:spcBef>
            </a:pPr>
            <a:r>
              <a:rPr lang="en-US" sz="2400" b="1" dirty="0">
                <a:solidFill>
                  <a:schemeClr val="bg1"/>
                </a:solidFill>
              </a:rPr>
              <a:t>What is a Sensor?</a:t>
            </a:r>
            <a:endParaRPr lang="cs-CZ" sz="2300" b="1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CC43-2836-F19B-7FBC-9BB0636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cs-CZ" smtClean="0"/>
              <a:pPr/>
              <a:t>2</a:t>
            </a:fld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CE50D-484F-FB92-BE4A-B2E4CAB5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3" y="857226"/>
            <a:ext cx="1718263" cy="866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4888DB-EEDD-4C72-8CC1-75B51E0C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" y="1655315"/>
            <a:ext cx="9134456" cy="48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5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0" y="1119901"/>
            <a:ext cx="5943600" cy="535415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85800" y="1212324"/>
            <a:ext cx="5257800" cy="375501"/>
          </a:xfrm>
          <a:prstGeom prst="rect">
            <a:avLst/>
          </a:prstGeom>
        </p:spPr>
        <p:txBody>
          <a:bodyPr vert="horz" wrap="square" lIns="0" tIns="6109" rIns="0" bIns="0" rtlCol="0">
            <a:spAutoFit/>
          </a:bodyPr>
          <a:lstStyle/>
          <a:p>
            <a:pPr marL="6109">
              <a:spcBef>
                <a:spcPts val="48"/>
              </a:spcBef>
            </a:pPr>
            <a:r>
              <a:rPr lang="en-US" sz="2400" b="1" dirty="0">
                <a:solidFill>
                  <a:schemeClr val="bg1"/>
                </a:solidFill>
              </a:rPr>
              <a:t>What is a Sensor?</a:t>
            </a:r>
            <a:endParaRPr lang="cs-CZ" sz="2300" b="1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22B7E3-AB35-5A07-407B-5B2DBFA0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26" y="1889600"/>
            <a:ext cx="8671273" cy="435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device that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physical or chemical changes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intensity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then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changes into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signals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(analog or digital) that can be interpreted by electronic systems.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Transducer</a:t>
            </a:r>
          </a:p>
          <a:p>
            <a:pPr marL="191413" indent="-274892">
              <a:buFont typeface="Wingdings" panose="05000000000000000000" pitchFamily="2" charset="2"/>
              <a:buChar char="q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CC43-2836-F19B-7FBC-9BB0636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cs-CZ" smtClean="0"/>
              <a:pPr/>
              <a:t>3</a:t>
            </a:fld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CE50D-484F-FB92-BE4A-B2E4CAB5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3" y="857226"/>
            <a:ext cx="1718263" cy="8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0" y="1119901"/>
            <a:ext cx="5943600" cy="535415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85800" y="1212324"/>
            <a:ext cx="5257800" cy="375501"/>
          </a:xfrm>
          <a:prstGeom prst="rect">
            <a:avLst/>
          </a:prstGeom>
        </p:spPr>
        <p:txBody>
          <a:bodyPr vert="horz" wrap="square" lIns="0" tIns="6109" rIns="0" bIns="0" rtlCol="0">
            <a:spAutoFit/>
          </a:bodyPr>
          <a:lstStyle/>
          <a:p>
            <a:pPr marL="6109">
              <a:spcBef>
                <a:spcPts val="48"/>
              </a:spcBef>
            </a:pPr>
            <a:r>
              <a:rPr lang="en-US" sz="2400" b="1" dirty="0">
                <a:solidFill>
                  <a:schemeClr val="bg1"/>
                </a:solidFill>
              </a:rPr>
              <a:t>Sensor Classification</a:t>
            </a:r>
            <a:endParaRPr lang="cs-CZ" sz="2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CC43-2836-F19B-7FBC-9BB0636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cs-CZ" smtClean="0"/>
              <a:pPr/>
              <a:t>4</a:t>
            </a:fld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CE50D-484F-FB92-BE4A-B2E4CAB5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3" y="857226"/>
            <a:ext cx="1718263" cy="866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38276-3C69-42EC-9AB2-F980BDCD5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90" y="1747739"/>
            <a:ext cx="7129084" cy="46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0" y="1119901"/>
            <a:ext cx="5943600" cy="535415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85800" y="1212324"/>
            <a:ext cx="5257800" cy="375501"/>
          </a:xfrm>
          <a:prstGeom prst="rect">
            <a:avLst/>
          </a:prstGeom>
        </p:spPr>
        <p:txBody>
          <a:bodyPr vert="horz" wrap="square" lIns="0" tIns="6109" rIns="0" bIns="0" rtlCol="0">
            <a:spAutoFit/>
          </a:bodyPr>
          <a:lstStyle/>
          <a:p>
            <a:pPr marL="6109">
              <a:spcBef>
                <a:spcPts val="48"/>
              </a:spcBef>
            </a:pPr>
            <a:r>
              <a:rPr lang="en-US" sz="2400" b="1" dirty="0">
                <a:solidFill>
                  <a:schemeClr val="bg1"/>
                </a:solidFill>
              </a:rPr>
              <a:t>Sensor Classification</a:t>
            </a:r>
            <a:endParaRPr lang="cs-CZ" sz="2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CC43-2836-F19B-7FBC-9BB0636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cs-CZ" smtClean="0"/>
              <a:pPr/>
              <a:t>5</a:t>
            </a:fld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CE50D-484F-FB92-BE4A-B2E4CAB5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3" y="857226"/>
            <a:ext cx="1718263" cy="866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CC5790-1E8D-4D2B-9659-4418100F5CA9}"/>
              </a:ext>
            </a:extLst>
          </p:cNvPr>
          <p:cNvSpPr txBox="1"/>
          <p:nvPr/>
        </p:nvSpPr>
        <p:spPr>
          <a:xfrm>
            <a:off x="268943" y="1711113"/>
            <a:ext cx="88840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Operating Principle: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Contact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Non-contact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Measured Quantity: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Temperature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Pressure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Position/Displacement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Optical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Chemical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Output Signal: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Analog Sensors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Digital Sensors</a:t>
            </a:r>
          </a:p>
        </p:txBody>
      </p:sp>
    </p:spTree>
    <p:extLst>
      <p:ext uri="{BB962C8B-B14F-4D97-AF65-F5344CB8AC3E}">
        <p14:creationId xmlns:p14="http://schemas.microsoft.com/office/powerpoint/2010/main" val="284739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-1" y="1119901"/>
            <a:ext cx="5959193" cy="535415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320326" y="1212324"/>
            <a:ext cx="4068412" cy="360112"/>
          </a:xfrm>
          <a:prstGeom prst="rect">
            <a:avLst/>
          </a:prstGeom>
        </p:spPr>
        <p:txBody>
          <a:bodyPr vert="horz" wrap="square" lIns="0" tIns="6109" rIns="0" bIns="0" rtlCol="0">
            <a:spAutoFit/>
          </a:bodyPr>
          <a:lstStyle/>
          <a:p>
            <a:pPr marL="6109">
              <a:spcBef>
                <a:spcPts val="48"/>
              </a:spcBef>
            </a:pPr>
            <a:r>
              <a:rPr lang="en-US" sz="2300" spc="-2" dirty="0">
                <a:solidFill>
                  <a:srgbClr val="FFFFFF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Signal Conditioners</a:t>
            </a:r>
            <a:endParaRPr lang="cs-CZ" sz="23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22B7E3-AB35-5A07-407B-5B2DBFA0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26" y="1889601"/>
            <a:ext cx="8686609" cy="3848498"/>
          </a:xfrm>
        </p:spPr>
        <p:txBody>
          <a:bodyPr>
            <a:normAutofit/>
          </a:bodyPr>
          <a:lstStyle/>
          <a:p>
            <a:pPr marL="191413" indent="-274892">
              <a:buFont typeface="Wingdings" panose="05000000000000000000" pitchFamily="2" charset="2"/>
              <a:buChar char="q"/>
            </a:pPr>
            <a:r>
              <a:rPr lang="en-US" sz="1635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Operational Amplifiers (Op-Amp)</a:t>
            </a:r>
          </a:p>
          <a:p>
            <a:pPr marL="534301" lvl="1" indent="-274892">
              <a:buFont typeface="Wingdings" panose="05000000000000000000" pitchFamily="2" charset="2"/>
              <a:buChar char="§"/>
            </a:pPr>
            <a:r>
              <a:rPr lang="en-US" sz="1443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OP-AMPs are also used as cells in custom-made integrated circuits—analog or mixed technology </a:t>
            </a:r>
          </a:p>
          <a:p>
            <a:pPr marL="534301" lvl="1" indent="-274892">
              <a:buFont typeface="Wingdings" panose="05000000000000000000" pitchFamily="2" charset="2"/>
              <a:buChar char="§"/>
            </a:pPr>
            <a:r>
              <a:rPr lang="en-US" sz="1443" b="1" i="1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Fig. 6.5a </a:t>
            </a:r>
            <a:r>
              <a:rPr lang="en-US" sz="1443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shows a good operational amplifier has the following properties (symbol representation of Op-Amp)</a:t>
            </a:r>
          </a:p>
          <a:p>
            <a:pPr marL="534301" lvl="1" indent="-274892">
              <a:buFont typeface="Wingdings" panose="05000000000000000000" pitchFamily="2" charset="2"/>
              <a:buChar char="§"/>
            </a:pPr>
            <a:endParaRPr lang="en-US" sz="1443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534301" lvl="1" indent="-274892">
              <a:buFont typeface="Wingdings" panose="05000000000000000000" pitchFamily="2" charset="2"/>
              <a:buChar char="§"/>
            </a:pPr>
            <a:endParaRPr lang="en-US" sz="1443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91413" indent="-274892">
              <a:buFont typeface="Wingdings" panose="05000000000000000000" pitchFamily="2" charset="2"/>
              <a:buChar char="q"/>
            </a:pPr>
            <a:endParaRPr lang="en-US" sz="1732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CC43-2836-F19B-7FBC-9BB0636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cs-CZ" smtClean="0"/>
              <a:pPr/>
              <a:t>6</a:t>
            </a:fld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CE50D-484F-FB92-BE4A-B2E4CAB5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3" y="857226"/>
            <a:ext cx="1718263" cy="8664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AD67CA-D704-97E2-EA40-F7FCB5203F9D}"/>
              </a:ext>
            </a:extLst>
          </p:cNvPr>
          <p:cNvGrpSpPr/>
          <p:nvPr/>
        </p:nvGrpSpPr>
        <p:grpSpPr>
          <a:xfrm>
            <a:off x="320520" y="3524551"/>
            <a:ext cx="5285858" cy="2145140"/>
            <a:chOff x="1408412" y="5854180"/>
            <a:chExt cx="10989262" cy="4459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EDE75B-E3BF-DF96-CF4B-18217A2D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4317" y="5854180"/>
              <a:ext cx="10703357" cy="445973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025B90-B4F4-96D8-9138-E534DA802AC5}"/>
                </a:ext>
              </a:extLst>
            </p:cNvPr>
            <p:cNvSpPr/>
            <p:nvPr/>
          </p:nvSpPr>
          <p:spPr>
            <a:xfrm>
              <a:off x="1408412" y="5854180"/>
              <a:ext cx="4896344" cy="3454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F0FA4-05E1-C0E3-BCCD-E1633F32D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193" y="2894523"/>
            <a:ext cx="1457000" cy="862544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7795580-047C-87B2-3F7E-4FDA18FBC365}"/>
              </a:ext>
            </a:extLst>
          </p:cNvPr>
          <p:cNvSpPr txBox="1">
            <a:spLocks/>
          </p:cNvSpPr>
          <p:nvPr/>
        </p:nvSpPr>
        <p:spPr>
          <a:xfrm>
            <a:off x="5730821" y="3757067"/>
            <a:ext cx="3092659" cy="2141313"/>
          </a:xfrm>
          <a:prstGeom prst="rect">
            <a:avLst/>
          </a:prstGeom>
        </p:spPr>
        <p:txBody>
          <a:bodyPr vert="horz" lIns="43983" tIns="21991" rIns="43983" bIns="21991" rtlCol="0">
            <a:normAutofit/>
          </a:bodyPr>
          <a:lstStyle>
            <a:lvl1pPr marL="356433" indent="-356433" algn="l" defTabSz="1425732" rtl="0" eaLnBrk="1" latinLnBrk="0" hangingPunct="1">
              <a:lnSpc>
                <a:spcPct val="90000"/>
              </a:lnSpc>
              <a:spcBef>
                <a:spcPts val="1559"/>
              </a:spcBef>
              <a:buFont typeface="Arial" panose="020B0604020202020204" pitchFamily="34" charset="0"/>
              <a:buChar char="•"/>
              <a:defRPr sz="43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9299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82166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95032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7898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20764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3631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6497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9363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301" lvl="1" indent="-274892">
              <a:buFont typeface="Wingdings" panose="05000000000000000000" pitchFamily="2" charset="2"/>
              <a:buChar char="§"/>
            </a:pPr>
            <a:r>
              <a:rPr lang="en-US" sz="1443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For moderate accuracy, the open-loop gain of an Op-Amp should be at least 100 times greater than closed-loop </a:t>
            </a:r>
          </a:p>
          <a:p>
            <a:pPr marL="534301" lvl="1" indent="-274892">
              <a:buFont typeface="Wingdings" panose="05000000000000000000" pitchFamily="2" charset="2"/>
              <a:buChar char="§"/>
            </a:pPr>
            <a:r>
              <a:rPr lang="en-US" sz="1443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For higher accuracy, ratio of open- and close-loop gains should be 1000 and more</a:t>
            </a:r>
          </a:p>
          <a:p>
            <a:pPr marL="534301" lvl="1" indent="-274892">
              <a:buFont typeface="Wingdings" panose="05000000000000000000" pitchFamily="2" charset="2"/>
              <a:buChar char="§"/>
            </a:pPr>
            <a:endParaRPr lang="en-US" sz="1443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91413" indent="-274892">
              <a:buFont typeface="Wingdings" panose="05000000000000000000" pitchFamily="2" charset="2"/>
              <a:buChar char="q"/>
            </a:pPr>
            <a:endParaRPr lang="en-US" sz="1732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sensors</a:t>
            </a:r>
            <a:b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A42DA-B9C4-4F63-8F50-56794EEC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9" y="4353414"/>
            <a:ext cx="1714739" cy="173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24937-C5A1-42E8-B372-C984C81B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662" y="1701906"/>
            <a:ext cx="1724266" cy="1876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D6F07-9C9A-43E7-BDA5-A3861EA38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584" y="1662282"/>
            <a:ext cx="1629002" cy="1876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EC95B-FE19-4419-A920-524571F6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" y="1911096"/>
            <a:ext cx="4601217" cy="2429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CC359F-6352-45EA-A1F9-39EB855F5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533" y="4457774"/>
            <a:ext cx="1714740" cy="2020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3FB27D-90ED-42F5-859E-53F576141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995" y="4507519"/>
            <a:ext cx="380100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08459"/>
            <a:ext cx="74676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sensors – IC LM35</a:t>
            </a:r>
            <a:b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17B4B-EFBA-4281-8ADD-61E63EFC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57400"/>
            <a:ext cx="3602156" cy="3895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E413C-6FA2-495A-9F76-2819C0D5E34E}"/>
              </a:ext>
            </a:extLst>
          </p:cNvPr>
          <p:cNvSpPr txBox="1"/>
          <p:nvPr/>
        </p:nvSpPr>
        <p:spPr>
          <a:xfrm>
            <a:off x="3569906" y="4217214"/>
            <a:ext cx="52678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ADC 10bit: </a:t>
            </a:r>
            <a:r>
              <a:rPr lang="vi-VN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Vin = (Vref*ADC)/1024</a:t>
            </a:r>
            <a:endParaRPr lang="vi-VN" sz="2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vi-V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ADC 8bit: </a:t>
            </a:r>
            <a:r>
              <a:rPr lang="vi-VN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Vin = (Vref*ADC)/256</a:t>
            </a:r>
            <a:endParaRPr lang="vi-VN" sz="2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0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00" y="508459"/>
            <a:ext cx="6760000" cy="1143000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Sound sensors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What is voice recognition (speaker recognition)? - Definition from  WhatIs.com">
            <a:extLst>
              <a:ext uri="{FF2B5EF4-FFF2-40B4-BE49-F238E27FC236}">
                <a16:creationId xmlns:a16="http://schemas.microsoft.com/office/drawing/2014/main" id="{07AAC2F2-F42F-46EC-B9FF-DD1C69B5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0" y="1981200"/>
            <a:ext cx="8789924" cy="41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758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sof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13815</TotalTime>
  <Words>263</Words>
  <Application>Microsoft Office PowerPoint</Application>
  <PresentationFormat>On-screen Show (4:3)</PresentationFormat>
  <Paragraphs>68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Bookman Old Style</vt:lpstr>
      <vt:lpstr>Calibri</vt:lpstr>
      <vt:lpstr>Open Sans</vt:lpstr>
      <vt:lpstr>Roboto</vt:lpstr>
      <vt:lpstr>Times New Roman</vt:lpstr>
      <vt:lpstr>Wingdings</vt:lpstr>
      <vt:lpstr>YhblpwAdvP6975</vt:lpstr>
      <vt:lpstr>Custom Design</vt:lpstr>
      <vt:lpstr>Fsoft_theme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Temperature sensors  </vt:lpstr>
      <vt:lpstr>Temperature sensors – IC LM35  </vt:lpstr>
      <vt:lpstr>Sound sensors</vt:lpstr>
      <vt:lpstr>Sound sensors</vt:lpstr>
      <vt:lpstr>Sound sensors</vt:lpstr>
      <vt:lpstr>Light sensors</vt:lpstr>
      <vt:lpstr>Light sensors</vt:lpstr>
      <vt:lpstr>Ultranic Distance sensors</vt:lpstr>
      <vt:lpstr>PIR sensors</vt:lpstr>
      <vt:lpstr>GAS sensors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Trong Nhan</dc:creator>
  <cp:lastModifiedBy>Đặng Văn Hiếu</cp:lastModifiedBy>
  <cp:revision>984</cp:revision>
  <dcterms:created xsi:type="dcterms:W3CDTF">2010-09-14T03:27:51Z</dcterms:created>
  <dcterms:modified xsi:type="dcterms:W3CDTF">2025-08-11T04:08:49Z</dcterms:modified>
</cp:coreProperties>
</file>